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767" r:id="rId3"/>
    <p:sldMasterId id="2147483775" r:id="rId4"/>
    <p:sldMasterId id="2147483784" r:id="rId5"/>
  </p:sldMasterIdLst>
  <p:notesMasterIdLst>
    <p:notesMasterId r:id="rId7"/>
  </p:notesMasterIdLst>
  <p:sldIdLst>
    <p:sldId id="335" r:id="rId6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mc="http://schemas.openxmlformats.org/markup-compatibility/2006" xmlns:mv="urn:schemas-microsoft-com:mac:vml"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Natasha Karp" initials="NK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999"/>
    <a:srgbClr val="FFB4AA"/>
    <a:srgbClr val="62D0DF"/>
    <a:srgbClr val="DAC79D"/>
    <a:srgbClr val="DAB7E2"/>
    <a:srgbClr val="006666"/>
    <a:srgbClr val="000000"/>
    <a:srgbClr val="92D7E1"/>
    <a:srgbClr val="1598C5"/>
    <a:srgbClr val="1EB3B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mc="http://schemas.openxmlformats.org/markup-compatibility/2006" xmlns:mv="urn:schemas-microsoft-com:mac:vml"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9" autoAdjust="0"/>
    <p:restoredTop sz="92712" autoAdjust="0"/>
  </p:normalViewPr>
  <p:slideViewPr>
    <p:cSldViewPr snapToGrid="0" snapToObjects="1">
      <p:cViewPr varScale="1">
        <p:scale>
          <a:sx n="128" d="100"/>
          <a:sy n="128" d="100"/>
        </p:scale>
        <p:origin x="-16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43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commentAuthors" Target="commentAuthors.xml"/><Relationship Id="rId10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DB3A1EEC-71D9-D741-BAC5-C38CAFB5D24F}" type="datetimeFigureOut">
              <a:rPr lang="en-US"/>
              <a:pPr>
                <a:defRPr/>
              </a:pPr>
              <a:t>10/09/2015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  <a:endParaRPr lang="en-US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29CFA5EB-8C47-3B41-8231-2967036D931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106575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tiff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tiff"/><Relationship Id="rId5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tiff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jpeg"/></Relationships>
</file>

<file path=ppt/slideLayouts/_rels/slideLayout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e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tiff"/><Relationship Id="rId3" Type="http://schemas.openxmlformats.org/officeDocument/2006/relationships/image" Target="../media/image7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tiff"/><Relationship Id="rId3" Type="http://schemas.openxmlformats.org/officeDocument/2006/relationships/image" Target="../media/image7.png"/></Relationships>
</file>

<file path=ppt/slideLayouts/_rels/slideLayout2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9.jpeg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7.png"/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10.jpe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8.tiff"/><Relationship Id="rId3" Type="http://schemas.openxmlformats.org/officeDocument/2006/relationships/image" Target="../media/image7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tiff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tiff"/><Relationship Id="rId5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8.tif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jpe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7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10.jpeg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tiff"/><Relationship Id="rId3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DNA_dark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8545261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33709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562609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38989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414023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EMBL_EBI_PDBE-slide-background6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67"/>
          <a:stretch>
            <a:fillRect/>
          </a:stretch>
        </p:blipFill>
        <p:spPr bwMode="auto">
          <a:xfrm>
            <a:off x="0" y="-149225"/>
            <a:ext cx="9156700" cy="701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EMBL_EBI_RGB_Inversed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1206544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9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1187624" y="808165"/>
            <a:ext cx="7956376" cy="5967283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/>
        </p:spPr>
        <p:txBody>
          <a:bodyPr/>
          <a:lstStyle>
            <a:lvl1pPr>
              <a:defRPr sz="3500" b="0" i="0">
                <a:solidFill>
                  <a:srgbClr val="0F3661"/>
                </a:solidFill>
                <a:effectLst/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EMBL_EBI_Chem slide background4.tif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9155545" cy="6869545"/>
          </a:xfrm>
          <a:prstGeom prst="rect">
            <a:avLst/>
          </a:prstGeom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1744494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cut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DNA_dark2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924024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chemeClr val="tx2">
                    <a:lumMod val="90000"/>
                    <a:lumOff val="10000"/>
                  </a:schemeClr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244680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EMBL_EBI_DNA_dark2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58545261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powerpont-slide-title_cell_dark4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powerpont-slide-title_cell_dark4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697508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1725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3"/>
              </a:buClr>
              <a:defRPr/>
            </a:lvl4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8575684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38989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927178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DNA_dark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46595708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IMPC_powerpointscreen_mouse2.ti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pic>
        <p:nvPicPr>
          <p:cNvPr id="11" name="Picture 4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79033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9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1187624" y="808165"/>
            <a:ext cx="7956376" cy="5967283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/>
        </p:spPr>
        <p:txBody>
          <a:bodyPr/>
          <a:lstStyle>
            <a:lvl1pPr>
              <a:defRPr sz="3500" b="0" i="0">
                <a:solidFill>
                  <a:srgbClr val="0F3661"/>
                </a:solidFill>
                <a:effectLst/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IMPC_powerpointscreen_mouse2.tif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1187624" y="808165"/>
            <a:ext cx="7956376" cy="5967283"/>
          </a:xfrm>
          <a:prstGeom prst="rect">
            <a:avLst/>
          </a:prstGeom>
        </p:spPr>
      </p:pic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893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cut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DNA_dark2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924024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chemeClr val="tx2">
                    <a:lumMod val="90000"/>
                    <a:lumOff val="10000"/>
                  </a:schemeClr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244680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EMBL_EBI_DNA_dark2.png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244680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2715474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powerpont-slide-title_cell_dark4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powerpont-slide-title_cell_dark4.png"/>
          <p:cNvPicPr>
            <a:picLocks noChangeAspect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550192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4257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3"/>
              </a:buClr>
              <a:defRPr/>
            </a:lvl4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9190908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38989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21353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0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1187624" y="808165"/>
            <a:ext cx="7956376" cy="5967283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/>
        </p:spPr>
        <p:txBody>
          <a:bodyPr/>
          <a:lstStyle>
            <a:lvl1pPr>
              <a:defRPr sz="3500" b="0" i="0">
                <a:solidFill>
                  <a:srgbClr val="0F3661"/>
                </a:solidFill>
                <a:effectLst/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72965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cut/>
  </p:transition>
  <p:hf hdr="0" ftr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0" y="-1"/>
            <a:ext cx="9144000" cy="6858001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EMBL_EBI_PDBE-slide-background6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67"/>
          <a:stretch>
            <a:fillRect/>
          </a:stretch>
        </p:blipFill>
        <p:spPr bwMode="auto">
          <a:xfrm>
            <a:off x="0" y="-149225"/>
            <a:ext cx="9156700" cy="701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EMBL_EBI_RGB_Inversed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379033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9_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PC_powerpointscreen_mouse2.ti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4" t="2835" b="1927"/>
          <a:stretch/>
        </p:blipFill>
        <p:spPr>
          <a:xfrm>
            <a:off x="1187624" y="808165"/>
            <a:ext cx="7956376" cy="5967283"/>
          </a:xfrm>
          <a:prstGeom prst="rect">
            <a:avLst/>
          </a:prstGeom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/>
        </p:spPr>
        <p:txBody>
          <a:bodyPr/>
          <a:lstStyle>
            <a:lvl1pPr>
              <a:defRPr sz="3500" b="0" i="0">
                <a:solidFill>
                  <a:srgbClr val="0F3661"/>
                </a:solidFill>
                <a:effectLst/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EMBL_EBI_Chem slide background4.tif"/>
          <p:cNvPicPr>
            <a:picLocks noChangeAspect="1"/>
          </p:cNvPicPr>
          <p:nvPr userDrawn="1"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9155545" cy="6869545"/>
          </a:xfrm>
          <a:prstGeom prst="rect">
            <a:avLst/>
          </a:prstGeom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508939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xmlns:p14="http://schemas.microsoft.com/office/powerpoint/2010/main">
    <p:cut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powerpont-slide-title_cell_dark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0697508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DNA_dark2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924024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chemeClr val="tx2">
                    <a:lumMod val="90000"/>
                    <a:lumOff val="10000"/>
                  </a:schemeClr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244680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EMBL_EBI_DNA_dark2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8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42715474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6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powerpont-slide-title_cell_dark4.png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0F3661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rgbClr val="0F366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776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5" descr="powerpont-slide-title_cell_dark4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61463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2" descr="EMBL_EBI_RGB_InversedUpdate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5501926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4257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3"/>
              </a:buClr>
              <a:defRPr/>
            </a:lvl4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29190908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F3661"/>
                </a:solidFill>
              </a:defRPr>
            </a:lvl1pPr>
          </a:lstStyle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38989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buClr>
                <a:schemeClr val="accent3"/>
              </a:buClr>
              <a:defRPr/>
            </a:lvl1pPr>
            <a:lvl2pPr>
              <a:buClr>
                <a:schemeClr val="accent3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921353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3CEA1D9B-0D17-4CC6-9732-275D4200A067}" type="datetimeFigureOut">
              <a:rPr lang="en-GB" smtClean="0"/>
              <a:pPr/>
              <a:t>10/09/2015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0ED1EAFD-66B2-406D-875E-8D8A0395BCB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2810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Chemistry-slide2-background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56700" cy="6870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0269803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EMBL_EBI_Chem slide background4.tif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0"/>
            <a:ext cx="9155545" cy="6869545"/>
          </a:xfrm>
          <a:prstGeom prst="rect">
            <a:avLst/>
          </a:prstGeom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7929993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Slide"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 descr="EMBL_EBI_PDBE-slide-background6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67"/>
          <a:stretch>
            <a:fillRect/>
          </a:stretch>
        </p:blipFill>
        <p:spPr bwMode="auto">
          <a:xfrm>
            <a:off x="0" y="-149225"/>
            <a:ext cx="9156700" cy="701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EMBL_EBI_RGB_InversedUpdat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9" name="Rectangle 7"/>
          <p:cNvSpPr>
            <a:spLocks noGrp="1" noChangeArrowheads="1"/>
          </p:cNvSpPr>
          <p:nvPr>
            <p:ph type="subTitle" idx="1"/>
          </p:nvPr>
        </p:nvSpPr>
        <p:spPr>
          <a:xfrm>
            <a:off x="532554" y="1797029"/>
            <a:ext cx="6400800" cy="610284"/>
          </a:xfrm>
        </p:spPr>
        <p:txBody>
          <a:bodyPr/>
          <a:lstStyle>
            <a:lvl1pPr marL="0" indent="0">
              <a:buFontTx/>
              <a:buNone/>
              <a:defRPr sz="26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subtitle style</a:t>
            </a:r>
            <a:endParaRPr lang="en-US" dirty="0"/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1" y="1040419"/>
            <a:ext cx="7772400" cy="68571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defRPr sz="3500" b="0" i="0">
                <a:solidFill>
                  <a:srgbClr val="FFFFFF"/>
                </a:solidFill>
                <a:latin typeface="HelveticaNeueLT Pro 45 Lt"/>
                <a:cs typeface="HelveticaNeueLT Pro 45 Lt"/>
              </a:defRPr>
            </a:lvl1pPr>
          </a:lstStyle>
          <a:p>
            <a:r>
              <a:rPr lang="en-GB" smtClean="0"/>
              <a:t>Click to edit Master title style</a:t>
            </a:r>
            <a:endParaRPr lang="de-DE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33400" y="3851275"/>
            <a:ext cx="4487863" cy="614363"/>
          </a:xfrm>
        </p:spPr>
        <p:txBody>
          <a:bodyPr/>
          <a:lstStyle>
            <a:lvl1pPr marL="0" indent="0">
              <a:buNone/>
              <a:defRPr b="0" i="0">
                <a:solidFill>
                  <a:schemeClr val="bg1"/>
                </a:solidFill>
                <a:latin typeface="HelveticaNeueLT Pro 35 Th"/>
                <a:cs typeface="HelveticaNeueLT Pro 35 Th"/>
              </a:defRPr>
            </a:lvl1pPr>
          </a:lstStyle>
          <a:p>
            <a:pPr lvl="0"/>
            <a:r>
              <a:rPr lang="en-GB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2065442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1725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8575684"/>
      </p:ext>
    </p:extLst>
  </p:cSld>
  <p:clrMapOvr>
    <a:masterClrMapping/>
  </p:clrMapOvr>
  <p:transition xmlns:p14="http://schemas.microsoft.com/office/powerpoint/2010/main">
    <p:cut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219200"/>
            <a:ext cx="38989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686300" y="1219200"/>
            <a:ext cx="4000500" cy="4351338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  <a:lvl2pPr>
              <a:buClr>
                <a:schemeClr val="accent1"/>
              </a:buClr>
              <a:defRPr/>
            </a:lvl2pPr>
            <a:lvl3pPr>
              <a:buClr>
                <a:schemeClr val="accent1"/>
              </a:buClr>
              <a:defRPr/>
            </a:lvl3pPr>
            <a:lvl4pPr>
              <a:buClr>
                <a:schemeClr val="accent1"/>
              </a:buClr>
              <a:defRPr/>
            </a:lvl4pPr>
            <a:lvl5pPr>
              <a:buClr>
                <a:schemeClr val="accent1"/>
              </a:buClr>
              <a:defRPr/>
            </a:lvl5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3927178"/>
      </p:ext>
    </p:extLst>
  </p:cSld>
  <p:clrMapOvr>
    <a:masterClrMapping/>
  </p:clrMapOvr>
  <p:transition xmlns:p14="http://schemas.microsoft.com/office/powerpoint/2010/main">
    <p:cut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1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4" Type="http://schemas.openxmlformats.org/officeDocument/2006/relationships/theme" Target="../theme/theme2.xml"/><Relationship Id="rId1" Type="http://schemas.openxmlformats.org/officeDocument/2006/relationships/slideLayout" Target="../slideLayouts/slideLayout10.xml"/><Relationship Id="rId2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theme" Target="../theme/theme3.xml"/><Relationship Id="rId9" Type="http://schemas.openxmlformats.org/officeDocument/2006/relationships/image" Target="../media/image7.png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Relationship Id="rId9" Type="http://schemas.openxmlformats.org/officeDocument/2006/relationships/theme" Target="../theme/theme4.xml"/><Relationship Id="rId10" Type="http://schemas.openxmlformats.org/officeDocument/2006/relationships/image" Target="../media/image7.png"/><Relationship Id="rId11" Type="http://schemas.openxmlformats.org/officeDocument/2006/relationships/image" Target="../media/image11.png"/><Relationship Id="rId1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1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0.xml"/><Relationship Id="rId4" Type="http://schemas.openxmlformats.org/officeDocument/2006/relationships/slideLayout" Target="../slideLayouts/slideLayout31.xml"/><Relationship Id="rId5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3.xml"/><Relationship Id="rId7" Type="http://schemas.openxmlformats.org/officeDocument/2006/relationships/slideLayout" Target="../slideLayouts/slideLayout34.xml"/><Relationship Id="rId8" Type="http://schemas.openxmlformats.org/officeDocument/2006/relationships/slideLayout" Target="../slideLayouts/slideLayout35.xml"/><Relationship Id="rId9" Type="http://schemas.openxmlformats.org/officeDocument/2006/relationships/theme" Target="../theme/theme5.xml"/><Relationship Id="rId10" Type="http://schemas.openxmlformats.org/officeDocument/2006/relationships/image" Target="../media/image7.png"/><Relationship Id="rId11" Type="http://schemas.openxmlformats.org/officeDocument/2006/relationships/image" Target="../media/image11.png"/><Relationship Id="rId1" Type="http://schemas.openxmlformats.org/officeDocument/2006/relationships/slideLayout" Target="../slideLayouts/slideLayout28.xml"/><Relationship Id="rId2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9"/>
          <p:cNvSpPr>
            <a:spLocks noChangeArrowheads="1"/>
          </p:cNvSpPr>
          <p:nvPr/>
        </p:nvSpPr>
        <p:spPr bwMode="auto">
          <a:xfrm flipH="1">
            <a:off x="0" y="6210300"/>
            <a:ext cx="9144000" cy="647700"/>
          </a:xfrm>
          <a:prstGeom prst="rect">
            <a:avLst/>
          </a:prstGeom>
          <a:solidFill>
            <a:srgbClr val="0043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44115" tIns="22065" rIns="44115" bIns="22065" anchor="ctr"/>
          <a:lstStyle/>
          <a:p>
            <a:pPr eaLnBrk="0" hangingPunct="0"/>
            <a:endParaRPr lang="en-GB" sz="1800"/>
          </a:p>
        </p:txBody>
      </p:sp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/>
          </a:p>
        </p:txBody>
      </p:sp>
      <p:pic>
        <p:nvPicPr>
          <p:cNvPr id="1029" name="Picture 2" descr="EMBL_EBI_RGB_InversedUpdate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413" y="6310313"/>
            <a:ext cx="1458912" cy="452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62" r:id="rId2"/>
    <p:sldLayoutId id="2147483763" r:id="rId3"/>
    <p:sldLayoutId id="2147483764" r:id="rId4"/>
    <p:sldLayoutId id="2147483766" r:id="rId5"/>
    <p:sldLayoutId id="2147483765" r:id="rId6"/>
    <p:sldLayoutId id="2147483755" r:id="rId7"/>
    <p:sldLayoutId id="2147483756" r:id="rId8"/>
    <p:sldLayoutId id="2147483757" r:id="rId9"/>
  </p:sldLayoutIdLst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rgbClr val="FF8C9A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Click to edit Master title style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Click to edit Master text styles</a:t>
            </a:r>
          </a:p>
          <a:p>
            <a:pPr lvl="1"/>
            <a:r>
              <a:rPr lang="de-DE"/>
              <a:t>Second level</a:t>
            </a:r>
          </a:p>
          <a:p>
            <a:pPr lvl="2"/>
            <a:r>
              <a:rPr lang="de-DE"/>
              <a:t>Third level</a:t>
            </a:r>
          </a:p>
          <a:p>
            <a:pPr lvl="3"/>
            <a:r>
              <a:rPr lang="de-DE"/>
              <a:t>Fourth level</a:t>
            </a:r>
          </a:p>
          <a:p>
            <a:pPr lvl="4"/>
            <a:r>
              <a:rPr lang="de-DE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</p:sldLayoutIdLst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0" fontAlgn="base" hangingPunct="0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fontAlgn="base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0" fontAlgn="base" hangingPunct="0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fontAlgn="base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21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8" r:id="rId1"/>
    <p:sldLayoutId id="2147483769" r:id="rId2"/>
    <p:sldLayoutId id="2147483770" r:id="rId3"/>
    <p:sldLayoutId id="2147483771" r:id="rId4"/>
    <p:sldLayoutId id="2147483772" r:id="rId5"/>
    <p:sldLayoutId id="2147483773" r:id="rId6"/>
    <p:sldLayoutId id="2147483774" r:id="rId7"/>
  </p:sldLayoutIdLst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21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7911" y="6261642"/>
            <a:ext cx="1908000" cy="419575"/>
          </a:xfrm>
          <a:prstGeom prst="rect">
            <a:avLst/>
          </a:prstGeom>
        </p:spPr>
      </p:pic>
      <p:pic>
        <p:nvPicPr>
          <p:cNvPr id="7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21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4925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6" r:id="rId1"/>
    <p:sldLayoutId id="2147483777" r:id="rId2"/>
    <p:sldLayoutId id="2147483778" r:id="rId3"/>
    <p:sldLayoutId id="2147483779" r:id="rId4"/>
    <p:sldLayoutId id="2147483780" r:id="rId5"/>
    <p:sldLayoutId id="2147483781" r:id="rId6"/>
    <p:sldLayoutId id="2147483782" r:id="rId7"/>
    <p:sldLayoutId id="2147483783" r:id="rId8"/>
  </p:sldLayoutIdLst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304800"/>
            <a:ext cx="81534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title style</a:t>
            </a:r>
            <a:endParaRPr lang="de-DE"/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3400" y="1219200"/>
            <a:ext cx="81534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de-DE" dirty="0"/>
          </a:p>
        </p:txBody>
      </p:sp>
      <p:pic>
        <p:nvPicPr>
          <p:cNvPr id="6" name="Picture 4"/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321" y="6140775"/>
            <a:ext cx="1584176" cy="449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508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047911" y="6261642"/>
            <a:ext cx="1908000" cy="4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925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5" r:id="rId1"/>
    <p:sldLayoutId id="2147483786" r:id="rId2"/>
    <p:sldLayoutId id="2147483787" r:id="rId3"/>
    <p:sldLayoutId id="2147483788" r:id="rId4"/>
    <p:sldLayoutId id="2147483789" r:id="rId5"/>
    <p:sldLayoutId id="2147483790" r:id="rId6"/>
    <p:sldLayoutId id="2147483791" r:id="rId7"/>
    <p:sldLayoutId id="2147483793" r:id="rId8"/>
  </p:sldLayoutIdLst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  <p:hf hdr="0" ftr="0"/>
  <p:txStyles>
    <p:titleStyle>
      <a:lvl1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/>
          <a:ea typeface="ＭＳ Ｐゴシック" charset="0"/>
          <a:cs typeface="HelveticaNeueLT Pro 45 Lt"/>
        </a:defRPr>
      </a:lvl1pPr>
      <a:lvl2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2pPr>
      <a:lvl3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3pPr>
      <a:lvl4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4pPr>
      <a:lvl5pPr algn="l" defTabSz="952500" rtl="0" eaLnBrk="1" fontAlgn="base" hangingPunct="1">
        <a:spcBef>
          <a:spcPct val="0"/>
        </a:spcBef>
        <a:spcAft>
          <a:spcPct val="0"/>
        </a:spcAft>
        <a:defRPr sz="3200">
          <a:solidFill>
            <a:schemeClr val="accent1"/>
          </a:solidFill>
          <a:latin typeface="HelveticaNeueLT Pro 45 Lt" charset="0"/>
          <a:ea typeface="ＭＳ Ｐゴシック" charset="0"/>
          <a:cs typeface="HelveticaNeueLT Pro 45 Lt" charset="0"/>
        </a:defRPr>
      </a:lvl5pPr>
      <a:lvl6pPr marL="220599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6pPr>
      <a:lvl7pPr marL="441176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7pPr>
      <a:lvl8pPr marL="6617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8pPr>
      <a:lvl9pPr marL="882370" algn="l" defTabSz="955894" rtl="0" eaLnBrk="1" fontAlgn="base" hangingPunct="1">
        <a:spcBef>
          <a:spcPct val="0"/>
        </a:spcBef>
        <a:spcAft>
          <a:spcPct val="0"/>
        </a:spcAft>
        <a:defRPr sz="3300">
          <a:solidFill>
            <a:schemeClr val="accent1"/>
          </a:solidFill>
          <a:latin typeface="Arial" charset="0"/>
        </a:defRPr>
      </a:lvl9pPr>
    </p:titleStyle>
    <p:bodyStyle>
      <a:lvl1pPr marL="354013" indent="-354013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20000"/>
        <a:buFont typeface="Arial" charset="0"/>
        <a:buChar char="•"/>
        <a:defRPr sz="24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1pPr>
      <a:lvl2pPr marL="631825" indent="-276225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SzPct val="100000"/>
        <a:buFont typeface="Arial" charset="0"/>
        <a:buChar char="•"/>
        <a:defRPr sz="22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2pPr>
      <a:lvl3pPr marL="895350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3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3pPr>
      <a:lvl4pPr marL="1147763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4pPr>
      <a:lvl5pPr marL="1400175" indent="-234950" algn="l" defTabSz="952500" rtl="0" eaLnBrk="1" fontAlgn="base" hangingPunct="1">
        <a:spcBef>
          <a:spcPct val="20000"/>
        </a:spcBef>
        <a:spcAft>
          <a:spcPts val="575"/>
        </a:spcAft>
        <a:buClr>
          <a:schemeClr val="accent1"/>
        </a:buClr>
        <a:buFont typeface="Times" charset="0"/>
        <a:buChar char="•"/>
        <a:defRPr sz="2000">
          <a:solidFill>
            <a:schemeClr val="tx1"/>
          </a:solidFill>
          <a:latin typeface="HelveticaNeueLT Pro 45 Lt"/>
          <a:ea typeface="ＭＳ Ｐゴシック" charset="0"/>
          <a:cs typeface="HelveticaNeueLT Pro 45 Lt"/>
        </a:defRPr>
      </a:lvl5pPr>
      <a:lvl6pPr marL="2371346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6pPr>
      <a:lvl7pPr marL="2591945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7pPr>
      <a:lvl8pPr marL="2812522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8pPr>
      <a:lvl9pPr marL="3033117" indent="-238971" algn="l" defTabSz="955894" rtl="0" eaLnBrk="1" fontAlgn="base" hangingPunct="1">
        <a:spcBef>
          <a:spcPct val="20000"/>
        </a:spcBef>
        <a:spcAft>
          <a:spcPct val="0"/>
        </a:spcAft>
        <a:buClr>
          <a:schemeClr val="accent1"/>
        </a:buClr>
        <a:buFont typeface="Times" pitchFamily="48" charset="0"/>
        <a:buChar char="•"/>
        <a:defRPr sz="21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220599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441176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6617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88237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294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323541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544140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764733" algn="l" defTabSz="441176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result </a:t>
            </a:r>
            <a:r>
              <a:rPr lang="en-US" dirty="0"/>
              <a:t>to </a:t>
            </a:r>
            <a:r>
              <a:rPr lang="en-US" dirty="0" smtClean="0"/>
              <a:t>phenotype call</a:t>
            </a:r>
            <a:endParaRPr lang="en-US" dirty="0"/>
          </a:p>
        </p:txBody>
      </p:sp>
      <p:grpSp>
        <p:nvGrpSpPr>
          <p:cNvPr id="2" name="Group 1"/>
          <p:cNvGrpSpPr/>
          <p:nvPr/>
        </p:nvGrpSpPr>
        <p:grpSpPr>
          <a:xfrm>
            <a:off x="183718" y="982424"/>
            <a:ext cx="8771106" cy="4981451"/>
            <a:chOff x="183718" y="1349836"/>
            <a:chExt cx="8771106" cy="4614039"/>
          </a:xfrm>
        </p:grpSpPr>
        <p:sp>
          <p:nvSpPr>
            <p:cNvPr id="5" name="TextBox 4"/>
            <p:cNvSpPr txBox="1"/>
            <p:nvPr/>
          </p:nvSpPr>
          <p:spPr>
            <a:xfrm>
              <a:off x="977321" y="1349836"/>
              <a:ext cx="2698842" cy="2813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/>
                <a:t>Is the effect of genotype significant?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3575572" y="1915981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No</a:t>
              </a:r>
              <a:endParaRPr lang="en-GB" sz="12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978136" y="1828124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Yes</a:t>
              </a:r>
              <a:endParaRPr lang="en-GB" sz="12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697055" y="1912273"/>
              <a:ext cx="2578355" cy="31627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>
                  <a:solidFill>
                    <a:schemeClr val="tx1"/>
                  </a:solidFill>
                </a:rPr>
                <a:t>No MP term association</a:t>
              </a:r>
            </a:p>
          </p:txBody>
        </p:sp>
        <p:cxnSp>
          <p:nvCxnSpPr>
            <p:cNvPr id="9" name="Straight Arrow Connector 8"/>
            <p:cNvCxnSpPr>
              <a:stCxn id="5" idx="2"/>
            </p:cNvCxnSpPr>
            <p:nvPr/>
          </p:nvCxnSpPr>
          <p:spPr>
            <a:xfrm flipH="1">
              <a:off x="2220086" y="1631219"/>
              <a:ext cx="106656" cy="28105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>
              <a:stCxn id="5" idx="2"/>
            </p:cNvCxnSpPr>
            <p:nvPr/>
          </p:nvCxnSpPr>
          <p:spPr>
            <a:xfrm>
              <a:off x="2326742" y="1631219"/>
              <a:ext cx="1349421" cy="3271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ight Arrow 10"/>
            <p:cNvSpPr/>
            <p:nvPr/>
          </p:nvSpPr>
          <p:spPr>
            <a:xfrm>
              <a:off x="3906605" y="1960562"/>
              <a:ext cx="731638" cy="181409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2234049" y="2063837"/>
              <a:ext cx="0" cy="15482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425960" y="2226072"/>
              <a:ext cx="2953602" cy="281383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Is the effect the same for both sexes? </a:t>
              </a:r>
              <a:endParaRPr lang="en-GB" sz="1200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 flipH="1">
              <a:off x="1494780" y="2517224"/>
              <a:ext cx="725307" cy="12949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>
              <a:off x="2220086" y="2515425"/>
              <a:ext cx="705812" cy="12906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2871317" y="2573705"/>
              <a:ext cx="1369474" cy="260629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Yes</a:t>
              </a:r>
              <a:endParaRPr lang="en-GB" sz="1200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1192303" y="2573705"/>
              <a:ext cx="1369474" cy="260629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No</a:t>
              </a:r>
              <a:endParaRPr lang="en-GB" sz="12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641352" y="3279220"/>
              <a:ext cx="2045448" cy="2813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pPr marL="171450" indent="-171450" algn="ctr">
                <a:buFont typeface="Wingdings" charset="0"/>
                <a:buChar char="ò"/>
              </a:pPr>
              <a:r>
                <a:rPr lang="en-GB" sz="1200" dirty="0" smtClean="0">
                  <a:solidFill>
                    <a:schemeClr val="tx1"/>
                  </a:solidFill>
                </a:rPr>
                <a:t>MP term for both </a:t>
              </a:r>
              <a:r>
                <a:rPr lang="en-GB" sz="1200" dirty="0" smtClean="0">
                  <a:solidFill>
                    <a:schemeClr val="tx1"/>
                  </a:solidFill>
                  <a:effectLst/>
                </a:rPr>
                <a:t>♂&amp;♀</a:t>
              </a:r>
              <a:endParaRPr lang="en-GB" sz="1200" dirty="0" smtClean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/>
            <p:cNvCxnSpPr>
              <a:endCxn id="20" idx="1"/>
            </p:cNvCxnSpPr>
            <p:nvPr/>
          </p:nvCxnSpPr>
          <p:spPr>
            <a:xfrm flipV="1">
              <a:off x="3263014" y="2644486"/>
              <a:ext cx="1834767" cy="12237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5097781" y="2486350"/>
              <a:ext cx="3145077" cy="31627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What was the size of the effect?</a:t>
              </a:r>
              <a:endParaRPr lang="en-GB" sz="1200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5895722" y="2819594"/>
              <a:ext cx="725307" cy="12949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>
            <a:xfrm>
              <a:off x="6621029" y="2817795"/>
              <a:ext cx="705812" cy="12906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7029465" y="2888332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Negative</a:t>
              </a:r>
              <a:endParaRPr lang="en-GB" sz="12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350453" y="2888332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Positive</a:t>
              </a:r>
              <a:endParaRPr lang="en-GB" sz="12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4537055" y="3283501"/>
              <a:ext cx="1961390" cy="2813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pPr marL="171450" indent="-171450">
                <a:buFont typeface="Wingdings" charset="0"/>
                <a:buChar char="ñ"/>
              </a:pPr>
              <a:r>
                <a:rPr lang="en-GB" sz="1200" dirty="0" smtClean="0">
                  <a:solidFill>
                    <a:schemeClr val="tx1"/>
                  </a:solidFill>
                </a:rPr>
                <a:t>MP term for both </a:t>
              </a:r>
              <a:r>
                <a:rPr lang="en-GB" sz="1200" dirty="0" smtClean="0">
                  <a:solidFill>
                    <a:schemeClr val="tx1"/>
                  </a:solidFill>
                  <a:effectLst/>
                </a:rPr>
                <a:t>♂&amp;♀</a:t>
              </a:r>
              <a:endParaRPr lang="en-GB" sz="1200" dirty="0" smtClean="0">
                <a:solidFill>
                  <a:schemeClr val="tx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325198" y="2923404"/>
              <a:ext cx="3127521" cy="26062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What was effect significant for each sex?</a:t>
              </a:r>
              <a:endParaRPr lang="en-GB" sz="12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64908" y="4002178"/>
              <a:ext cx="1831697" cy="316272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  <a:ln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>
                  <a:solidFill>
                    <a:schemeClr val="tx1"/>
                  </a:solidFill>
                </a:rPr>
                <a:t>Abnormal MP term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>
              <a:off x="1502434" y="3345927"/>
              <a:ext cx="1182764" cy="523835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Neither Significant</a:t>
              </a:r>
              <a:endParaRPr lang="en-GB" sz="1200" dirty="0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1419446" y="3169283"/>
              <a:ext cx="1760901" cy="210907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>
              <a:off x="779180" y="3169283"/>
              <a:ext cx="640267" cy="21253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397204" y="4374883"/>
              <a:ext cx="3391098" cy="31627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What was the size of the effect?</a:t>
              </a:r>
              <a:endParaRPr lang="en-GB" sz="1200" dirty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681466" y="3951168"/>
              <a:ext cx="0" cy="42371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428038" y="3345927"/>
              <a:ext cx="1104398" cy="431675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One </a:t>
              </a:r>
              <a:r>
                <a:rPr lang="en-GB" sz="1200" dirty="0" smtClean="0"/>
                <a:t>sex</a:t>
              </a:r>
            </a:p>
            <a:p>
              <a:r>
                <a:rPr lang="en-GB" sz="1200" dirty="0" smtClean="0"/>
                <a:t>Significant</a:t>
              </a:r>
              <a:endParaRPr lang="en-GB" sz="12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1938197" y="5516890"/>
              <a:ext cx="2069077" cy="2813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pPr marL="171450" indent="-171450">
                <a:buFont typeface="Wingdings" charset="0"/>
                <a:buChar char="ò"/>
              </a:pPr>
              <a:r>
                <a:rPr lang="en-GB" sz="1200" dirty="0" smtClean="0">
                  <a:solidFill>
                    <a:srgbClr val="000000"/>
                  </a:solidFill>
                </a:rPr>
                <a:t>MP term specific to ♂/♀</a:t>
              </a:r>
              <a:endParaRPr lang="en-GB" sz="1200" dirty="0">
                <a:solidFill>
                  <a:srgbClr val="000000"/>
                </a:solidFill>
              </a:endParaRPr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 flipH="1">
              <a:off x="1169784" y="4626282"/>
              <a:ext cx="725307" cy="129494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1895089" y="4624483"/>
              <a:ext cx="705812" cy="12906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2347106" y="4733157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Negative</a:t>
              </a:r>
              <a:endParaRPr lang="en-GB" sz="12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68091" y="4733157"/>
              <a:ext cx="1369474" cy="316272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Positive</a:t>
              </a:r>
              <a:endParaRPr lang="en-GB" sz="120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3718" y="5124407"/>
              <a:ext cx="2036367" cy="281383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lIns="95782" tIns="47891" rIns="95782" bIns="47891" rtlCol="0">
              <a:spAutoFit/>
            </a:bodyPr>
            <a:lstStyle/>
            <a:p>
              <a:pPr marL="171450" indent="-171450">
                <a:buFont typeface="Wingdings" charset="0"/>
                <a:buChar char="ñ"/>
              </a:pPr>
              <a:r>
                <a:rPr lang="en-GB" sz="1200" dirty="0" smtClean="0">
                  <a:solidFill>
                    <a:schemeClr val="tx1"/>
                  </a:solidFill>
                </a:rPr>
                <a:t>MP term specific </a:t>
              </a:r>
              <a:r>
                <a:rPr lang="en-GB" sz="1200" dirty="0">
                  <a:solidFill>
                    <a:schemeClr val="tx1"/>
                  </a:solidFill>
                </a:rPr>
                <a:t>to </a:t>
              </a:r>
              <a:r>
                <a:rPr lang="en-GB" sz="1200" dirty="0" smtClean="0">
                  <a:solidFill>
                    <a:schemeClr val="tx1"/>
                  </a:solidFill>
                </a:rPr>
                <a:t>♂/♀</a:t>
              </a:r>
              <a:endParaRPr lang="en-GB" sz="1200" dirty="0">
                <a:solidFill>
                  <a:schemeClr val="tx1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2895175" y="3345927"/>
              <a:ext cx="1115705" cy="523835"/>
            </a:xfrm>
            <a:prstGeom prst="rect">
              <a:avLst/>
            </a:prstGeom>
            <a:noFill/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Both sex Significant</a:t>
              </a:r>
              <a:endParaRPr lang="en-GB" sz="1200" dirty="0"/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1423825" y="3173635"/>
              <a:ext cx="358788" cy="20818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3111077" y="3981082"/>
              <a:ext cx="4322202" cy="26062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Assess  direction of genotype effect for each sex</a:t>
              </a:r>
              <a:endParaRPr lang="en-GB" sz="1200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3263014" y="3737433"/>
              <a:ext cx="0" cy="213735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flipH="1">
              <a:off x="5176232" y="4241711"/>
              <a:ext cx="1193452" cy="1669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6369684" y="4241711"/>
              <a:ext cx="1063595" cy="166911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374804" y="4367188"/>
              <a:ext cx="1754071" cy="311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 smtClean="0"/>
                <a:t>Same Direction</a:t>
              </a:r>
              <a:endParaRPr lang="en-GB" sz="1200" dirty="0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079166" y="5503562"/>
              <a:ext cx="2179210" cy="276999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GB" sz="1200" dirty="0" smtClean="0">
                  <a:solidFill>
                    <a:schemeClr val="tx1"/>
                  </a:solidFill>
                  <a:sym typeface="Wingdings"/>
                </a:rPr>
                <a:t>/</a:t>
              </a:r>
              <a:r>
                <a:rPr lang="en-GB" sz="1200" dirty="0" smtClean="0">
                  <a:solidFill>
                    <a:schemeClr val="tx1"/>
                  </a:solidFill>
                </a:rPr>
                <a:t> MP term</a:t>
              </a: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534792" y="4367188"/>
              <a:ext cx="2420032" cy="3113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200" dirty="0" smtClean="0"/>
                <a:t>Different Direction</a:t>
              </a:r>
              <a:endParaRPr lang="en-GB" sz="1200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369684" y="5502210"/>
              <a:ext cx="2249120" cy="461665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shade val="51000"/>
                    <a:satMod val="130000"/>
                    <a:alpha val="38000"/>
                  </a:schemeClr>
                </a:gs>
                <a:gs pos="80000">
                  <a:schemeClr val="accent2">
                    <a:shade val="93000"/>
                    <a:satMod val="130000"/>
                    <a:alpha val="38000"/>
                  </a:schemeClr>
                </a:gs>
                <a:gs pos="100000">
                  <a:schemeClr val="accent2">
                    <a:shade val="94000"/>
                    <a:satMod val="135000"/>
                    <a:alpha val="38000"/>
                  </a:schemeClr>
                </a:gs>
              </a:gsLst>
              <a:lin ang="16200000" scaled="0"/>
              <a:tileRect/>
            </a:gra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r>
                <a:rPr lang="en-GB" sz="1200" dirty="0" smtClean="0">
                  <a:solidFill>
                    <a:schemeClr val="tx1"/>
                  </a:solidFill>
                  <a:sym typeface="Wingdings"/>
                </a:rPr>
                <a:t></a:t>
              </a:r>
              <a:r>
                <a:rPr lang="en-GB" sz="1200" dirty="0">
                  <a:solidFill>
                    <a:schemeClr val="tx1"/>
                  </a:solidFill>
                  <a:sym typeface="Wingdings"/>
                </a:rPr>
                <a:t>/</a:t>
              </a:r>
              <a:r>
                <a:rPr lang="en-GB" sz="1200" dirty="0">
                  <a:solidFill>
                    <a:schemeClr val="tx1"/>
                  </a:solidFill>
                </a:rPr>
                <a:t> MP </a:t>
              </a:r>
              <a:r>
                <a:rPr lang="en-GB" sz="1200" dirty="0" smtClean="0">
                  <a:solidFill>
                    <a:schemeClr val="tx1"/>
                  </a:solidFill>
                </a:rPr>
                <a:t>term for ♂</a:t>
              </a:r>
              <a:endParaRPr lang="en-GB" sz="1200" dirty="0">
                <a:solidFill>
                  <a:schemeClr val="tx1"/>
                </a:solidFill>
              </a:endParaRPr>
            </a:p>
            <a:p>
              <a:r>
                <a:rPr lang="en-GB" sz="1200" dirty="0" smtClean="0">
                  <a:solidFill>
                    <a:schemeClr val="tx1"/>
                  </a:solidFill>
                  <a:sym typeface="Wingdings"/>
                </a:rPr>
                <a:t></a:t>
              </a:r>
              <a:r>
                <a:rPr lang="en-GB" sz="1200" dirty="0">
                  <a:solidFill>
                    <a:schemeClr val="tx1"/>
                  </a:solidFill>
                  <a:sym typeface="Wingdings"/>
                </a:rPr>
                <a:t>/</a:t>
              </a:r>
              <a:r>
                <a:rPr lang="en-GB" sz="1200" dirty="0">
                  <a:solidFill>
                    <a:schemeClr val="tx1"/>
                  </a:solidFill>
                </a:rPr>
                <a:t> MP term for ♀</a:t>
              </a:r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7380056" y="4567706"/>
              <a:ext cx="0" cy="16866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4079165" y="4740050"/>
              <a:ext cx="2049709" cy="46604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What was the size of the effect for each sex?</a:t>
              </a:r>
              <a:endParaRPr lang="en-GB" sz="1200" dirty="0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1419446" y="2766861"/>
              <a:ext cx="0" cy="154822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>
              <a:off x="5097781" y="4562846"/>
              <a:ext cx="0" cy="168663"/>
            </a:xfrm>
            <a:prstGeom prst="straightConnector1">
              <a:avLst/>
            </a:prstGeom>
            <a:ln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ight Arrow 53"/>
            <p:cNvSpPr/>
            <p:nvPr/>
          </p:nvSpPr>
          <p:spPr>
            <a:xfrm rot="5400000">
              <a:off x="7496866" y="3131064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55" name="Right Arrow 54"/>
            <p:cNvSpPr/>
            <p:nvPr/>
          </p:nvSpPr>
          <p:spPr>
            <a:xfrm rot="5400000">
              <a:off x="1824014" y="3817841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56" name="Right Arrow 55"/>
            <p:cNvSpPr/>
            <p:nvPr/>
          </p:nvSpPr>
          <p:spPr>
            <a:xfrm rot="5400000">
              <a:off x="967242" y="4971258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57" name="Right Arrow 56"/>
            <p:cNvSpPr/>
            <p:nvPr/>
          </p:nvSpPr>
          <p:spPr>
            <a:xfrm rot="5400000">
              <a:off x="2536015" y="5178391"/>
              <a:ext cx="399186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58" name="Right Arrow 57"/>
            <p:cNvSpPr/>
            <p:nvPr/>
          </p:nvSpPr>
          <p:spPr>
            <a:xfrm rot="5400000">
              <a:off x="5026705" y="5303937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59" name="Right Arrow 58"/>
            <p:cNvSpPr/>
            <p:nvPr/>
          </p:nvSpPr>
          <p:spPr>
            <a:xfrm rot="5400000">
              <a:off x="7362203" y="5303936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534792" y="4747022"/>
              <a:ext cx="1943805" cy="466049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txBody>
            <a:bodyPr wrap="square" lIns="95782" tIns="47891" rIns="95782" bIns="47891" rtlCol="0">
              <a:spAutoFit/>
            </a:bodyPr>
            <a:lstStyle/>
            <a:p>
              <a:r>
                <a:rPr lang="en-GB" sz="1200" dirty="0" smtClean="0"/>
                <a:t>What was the size of the effect for each sex?</a:t>
              </a:r>
              <a:endParaRPr lang="en-GB" sz="1200" dirty="0"/>
            </a:p>
          </p:txBody>
        </p:sp>
        <p:sp>
          <p:nvSpPr>
            <p:cNvPr id="61" name="Right Arrow 60"/>
            <p:cNvSpPr/>
            <p:nvPr/>
          </p:nvSpPr>
          <p:spPr>
            <a:xfrm rot="5400000">
              <a:off x="5726532" y="3131064"/>
              <a:ext cx="142150" cy="121993"/>
            </a:xfrm>
            <a:prstGeom prst="rightArrow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5782" tIns="47891" rIns="95782" bIns="47891" rtlCol="0" anchor="ctr"/>
            <a:lstStyle/>
            <a:p>
              <a:pPr algn="ctr"/>
              <a:endParaRPr lang="en-GB" sz="1200"/>
            </a:p>
          </p:txBody>
        </p:sp>
      </p:grpSp>
    </p:spTree>
    <p:extLst>
      <p:ext uri="{BB962C8B-B14F-4D97-AF65-F5344CB8AC3E}">
        <p14:creationId xmlns:p14="http://schemas.microsoft.com/office/powerpoint/2010/main" val="247968307"/>
      </p:ext>
    </p:extLst>
  </p:cSld>
  <p:clrMapOvr>
    <a:masterClrMapping/>
  </p:clrMapOvr>
  <p:transition xmlns:p14="http://schemas.microsoft.com/office/powerpoint/2010/main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EMBL-EBI_Powerpoint_template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Leere Präsentation">
  <a:themeElements>
    <a:clrScheme name="">
      <a:dk1>
        <a:srgbClr val="000000"/>
      </a:dk1>
      <a:lt1>
        <a:srgbClr val="FFFFFF"/>
      </a:lt1>
      <a:dk2>
        <a:srgbClr val="007E82"/>
      </a:dk2>
      <a:lt2>
        <a:srgbClr val="7D7D7D"/>
      </a:lt2>
      <a:accent1>
        <a:srgbClr val="72AD46"/>
      </a:accent1>
      <a:accent2>
        <a:srgbClr val="DF001A"/>
      </a:accent2>
      <a:accent3>
        <a:srgbClr val="FFFFFF"/>
      </a:accent3>
      <a:accent4>
        <a:srgbClr val="000000"/>
      </a:accent4>
      <a:accent5>
        <a:srgbClr val="BCD3B0"/>
      </a:accent5>
      <a:accent6>
        <a:srgbClr val="CA0016"/>
      </a:accent6>
      <a:hlink>
        <a:srgbClr val="007E82"/>
      </a:hlink>
      <a:folHlink>
        <a:srgbClr val="72AD46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IMPC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IMPC_F2F_Oct_2013 slides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1_IMPC_F2F_Oct_2013 slides">
  <a:themeElements>
    <a:clrScheme name="Breeze">
      <a:dk1>
        <a:sysClr val="windowText" lastClr="000000"/>
      </a:dk1>
      <a:lt1>
        <a:sysClr val="window" lastClr="FFFFFF"/>
      </a:lt1>
      <a:dk2>
        <a:srgbClr val="09213B"/>
      </a:dk2>
      <a:lt2>
        <a:srgbClr val="D5EDF4"/>
      </a:lt2>
      <a:accent1>
        <a:srgbClr val="2C7C9F"/>
      </a:accent1>
      <a:accent2>
        <a:srgbClr val="244A58"/>
      </a:accent2>
      <a:accent3>
        <a:srgbClr val="E2751D"/>
      </a:accent3>
      <a:accent4>
        <a:srgbClr val="FFB400"/>
      </a:accent4>
      <a:accent5>
        <a:srgbClr val="7EB606"/>
      </a:accent5>
      <a:accent6>
        <a:srgbClr val="C00000"/>
      </a:accent6>
      <a:hlink>
        <a:srgbClr val="7030A0"/>
      </a:hlink>
      <a:folHlink>
        <a:srgbClr val="00B0F0"/>
      </a:folHlink>
    </a:clrScheme>
    <a:fontScheme name="Leere Prä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9812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52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Leere Präsentation 1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DCDCDC"/>
        </a:lt1>
        <a:dk2>
          <a:srgbClr val="007E82"/>
        </a:dk2>
        <a:lt2>
          <a:srgbClr val="7D7D7D"/>
        </a:lt2>
        <a:accent1>
          <a:srgbClr val="72AD46"/>
        </a:accent1>
        <a:accent2>
          <a:srgbClr val="DF001A"/>
        </a:accent2>
        <a:accent3>
          <a:srgbClr val="EBEBEB"/>
        </a:accent3>
        <a:accent4>
          <a:srgbClr val="000000"/>
        </a:accent4>
        <a:accent5>
          <a:srgbClr val="BCD3B0"/>
        </a:accent5>
        <a:accent6>
          <a:srgbClr val="CA0016"/>
        </a:accent6>
        <a:hlink>
          <a:srgbClr val="007E82"/>
        </a:hlink>
        <a:folHlink>
          <a:srgbClr val="72AD4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EMBL-EBI_Powerpoint_template.potx</Template>
  <TotalTime>22276</TotalTime>
  <Words>149</Words>
  <Application>Microsoft Macintosh PowerPoint</Application>
  <PresentationFormat>On-screen Show (4:3)</PresentationFormat>
  <Paragraphs>32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5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EMBL-EBI_Powerpoint_template</vt:lpstr>
      <vt:lpstr>1_Leere Präsentation</vt:lpstr>
      <vt:lpstr>IMPC</vt:lpstr>
      <vt:lpstr>IMPC_F2F_Oct_2013 slides</vt:lpstr>
      <vt:lpstr>1_IMPC_F2F_Oct_2013 slides</vt:lpstr>
      <vt:lpstr>Statistical result to phenotype call</vt:lpstr>
    </vt:vector>
  </TitlesOfParts>
  <Company>EBI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EMBL-EBI Now and in the Future</dc:title>
  <dc:creator>Spencer Phillips</dc:creator>
  <cp:lastModifiedBy>Jeremy Mason</cp:lastModifiedBy>
  <cp:revision>452</cp:revision>
  <dcterms:created xsi:type="dcterms:W3CDTF">2014-03-16T02:47:03Z</dcterms:created>
  <dcterms:modified xsi:type="dcterms:W3CDTF">2015-09-10T09:09:08Z</dcterms:modified>
</cp:coreProperties>
</file>